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57" r:id="rId2"/>
    <p:sldId id="274" r:id="rId3"/>
    <p:sldId id="258" r:id="rId4"/>
    <p:sldId id="259" r:id="rId5"/>
    <p:sldId id="260" r:id="rId6"/>
    <p:sldId id="282" r:id="rId7"/>
    <p:sldId id="277" r:id="rId8"/>
    <p:sldId id="262" r:id="rId9"/>
    <p:sldId id="264" r:id="rId10"/>
    <p:sldId id="265" r:id="rId11"/>
    <p:sldId id="266" r:id="rId12"/>
    <p:sldId id="269" r:id="rId13"/>
    <p:sldId id="270" r:id="rId14"/>
    <p:sldId id="275" r:id="rId15"/>
    <p:sldId id="276" r:id="rId16"/>
    <p:sldId id="278" r:id="rId17"/>
    <p:sldId id="279" r:id="rId18"/>
    <p:sldId id="280" r:id="rId19"/>
    <p:sldId id="281" r:id="rId2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5" autoAdjust="0"/>
    <p:restoredTop sz="94685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2.7908681226167489E-2"/>
          <c:y val="7.5255411048569268E-2"/>
          <c:w val="0.95676125389986655"/>
          <c:h val="0.754912526218617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 виду инвестиций</c:v>
                </c:pt>
              </c:strCache>
            </c:strRef>
          </c:tx>
          <c:explosion val="25"/>
          <c:dPt>
            <c:idx val="0"/>
            <c:explosion val="3"/>
          </c:dPt>
          <c:dPt>
            <c:idx val="2"/>
            <c:explosion val="12"/>
          </c:dPt>
          <c:dLbls>
            <c:dLbl>
              <c:idx val="1"/>
              <c:layout>
                <c:manualLayout>
                  <c:x val="0.43886544842272079"/>
                  <c:y val="-0.19199922953939977"/>
                </c:manualLayout>
              </c:layout>
              <c:dLblPos val="outEnd"/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13%</a:t>
                    </a:r>
                    <a:endParaRPr lang="en-US"/>
                  </a:p>
                </c:rich>
              </c:tx>
              <c:dLblPos val="outEnd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строительство школы № 1 </c:v>
                </c:pt>
                <c:pt idx="1">
                  <c:v>строительство драмтеатра</c:v>
                </c:pt>
                <c:pt idx="2">
                  <c:v>ЗАО "Лесинвест"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0.56000000000000005</c:v>
                </c:pt>
                <c:pt idx="2">
                  <c:v>8.0000000000000016E-2</c:v>
                </c:pt>
                <c:pt idx="3">
                  <c:v>0.13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0"/>
          <c:y val="0.83951630453649739"/>
          <c:w val="1"/>
          <c:h val="0.14496977696584104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Источники финансирования</a:t>
            </a:r>
          </a:p>
        </c:rich>
      </c:tx>
      <c:layout>
        <c:manualLayout>
          <c:xMode val="edge"/>
          <c:yMode val="edge"/>
          <c:x val="5.500767592730154E-2"/>
          <c:y val="2.642632144848778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1.4654596439615955E-2"/>
          <c:w val="1"/>
          <c:h val="0.837478690586176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финансирования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3.7735849056603786E-2"/>
                  <c:y val="0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Бюджетные средства</c:v>
                </c:pt>
                <c:pt idx="1">
                  <c:v>Собственные средства предприятий</c:v>
                </c:pt>
                <c:pt idx="2">
                  <c:v>Прочие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 formatCode="0%">
                  <c:v>0.8600000000000001</c:v>
                </c:pt>
                <c:pt idx="1">
                  <c:v>0.12400000000000001</c:v>
                </c:pt>
                <c:pt idx="2">
                  <c:v>1.6000000000000004E-2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3.0907987916604783E-2"/>
          <c:y val="0.82396229870028659"/>
          <c:w val="0.9381840241667907"/>
          <c:h val="0.16162334414599289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ИП</c:v>
                </c:pt>
              </c:strCache>
            </c:strRef>
          </c:tx>
          <c:dLbls>
            <c:dLbl>
              <c:idx val="0"/>
              <c:layout>
                <c:manualLayout>
                  <c:x val="1.6975308641975311E-2"/>
                  <c:y val="-2.24482612871559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43,1% - ИП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1604938271604947E-2"/>
                  <c:y val="5.050858789610079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72,3</a:t>
                    </a:r>
                    <a:r>
                      <a:rPr lang="ru-RU" dirty="0" smtClean="0"/>
                      <a:t>% - ИП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Пассажирооборот</c:v>
                </c:pt>
                <c:pt idx="1">
                  <c:v>Количество пассажиров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43.1</c:v>
                </c:pt>
                <c:pt idx="1">
                  <c:v>72.3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ОАО "ПАТП"</c:v>
                </c:pt>
              </c:strCache>
            </c:strRef>
          </c:tx>
          <c:dLbls>
            <c:dLbl>
              <c:idx val="0"/>
              <c:layout>
                <c:manualLayout>
                  <c:x val="2.3148148148148147E-2"/>
                  <c:y val="-2.80603266089448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56,9% - ПАТП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6234567901234573E-2"/>
                  <c:y val="-5.61206532178897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27,7</a:t>
                    </a:r>
                    <a:r>
                      <a:rPr lang="ru-RU" smtClean="0"/>
                      <a:t>% - ПАТП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Пассажирооборот</c:v>
                </c:pt>
                <c:pt idx="1">
                  <c:v>Количество пассажиров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56.9</c:v>
                </c:pt>
                <c:pt idx="1">
                  <c:v>27.7</c:v>
                </c:pt>
              </c:numCache>
            </c:numRef>
          </c:val>
        </c:ser>
        <c:dLbls>
          <c:showVal val="1"/>
        </c:dLbls>
        <c:shape val="cylinder"/>
        <c:axId val="93863936"/>
        <c:axId val="93865472"/>
        <c:axId val="0"/>
      </c:bar3DChart>
      <c:catAx>
        <c:axId val="93863936"/>
        <c:scaling>
          <c:orientation val="minMax"/>
        </c:scaling>
        <c:axPos val="b"/>
        <c:numFmt formatCode="General" sourceLinked="1"/>
        <c:tickLblPos val="nextTo"/>
        <c:crossAx val="93865472"/>
        <c:crosses val="autoZero"/>
        <c:auto val="1"/>
        <c:lblAlgn val="ctr"/>
        <c:lblOffset val="100"/>
      </c:catAx>
      <c:valAx>
        <c:axId val="93865472"/>
        <c:scaling>
          <c:orientation val="minMax"/>
        </c:scaling>
        <c:axPos val="l"/>
        <c:majorGridlines/>
        <c:numFmt formatCode="General" sourceLinked="1"/>
        <c:tickLblPos val="nextTo"/>
        <c:crossAx val="93863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0.02829</cdr:x>
      <cdr:y>0.01333</cdr:y>
    </cdr:from>
    <cdr:to>
      <cdr:x>0.6474</cdr:x>
      <cdr:y>0.08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4272" y="71422"/>
          <a:ext cx="2500330" cy="35719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Направления расходования средств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C88156A-17F2-4633-977C-49D5ADF47786}" type="datetimeFigureOut">
              <a:rPr lang="ru-RU"/>
              <a:pPr/>
              <a:t>03.12.2010</a:t>
            </a:fld>
            <a:endParaRPr lang="ru-RU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3F8C78B-1F0A-4AD8-B5D6-4623EB321481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C78B-1F0A-4AD8-B5D6-4623EB32148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41141-83EF-4255-A5E1-AEA05CA93583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79EEC-A14B-4A14-95E9-63D31F6272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AE190-40CF-4AF9-99FA-EE68A36E4593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409FC0-D0E8-4DD9-90E0-B87D18122F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833C4E-54D6-499A-8E9B-CEC4E78D1A12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41552-248B-47EF-9227-8D1C00D57A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79C297-410C-43DE-A7C6-E3B6F4D038A8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85065A-F349-414D-AAD8-FE2E5B1CCAF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6677C7-68B4-44ED-9768-75AEE940FAA5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F5DBD-B1FA-4912-A6F8-FF3D7FC67F7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7C0E6-42E5-4A3D-B0BC-1FA492528F31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96A4D-B878-443A-87B5-75509CE4739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A17B60-51D2-43F8-A4CC-3F52E2469482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04B2F-232C-408B-AE35-5B1BB4AB13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B4B5E0-14C8-4425-B31E-4C4D627A38A2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A2B4BE-169F-401A-AB3E-2D36EB2DAE4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571B7-529B-4BAA-8E27-A6E3197FFC40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90764-AEDA-41B3-89D2-FA73FB6EA2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48FD7-3360-410D-B414-51D53507646D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54D72-F314-45D4-981D-993DDADA1F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376100-B9BF-47B0-8943-2F7AF13D30DA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90F3E-DC73-44BD-94CE-267BCCD6F7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81373C-C388-4A04-8DD8-E4161F4EB2D9}" type="datetimeFigureOut">
              <a:rPr lang="ru-RU" smtClean="0"/>
              <a:pPr>
                <a:defRPr/>
              </a:pPr>
              <a:t>03.12.2010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9B44BE-0FAE-45EE-BF9E-F130F4AF19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7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_____Microsoft_Office_Excel_97-20038.xls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_____Microsoft_Office_Excel_97-20039.xls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_____Microsoft_Office_Excel_97-20035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_____Microsoft_Office_Excel_97-20036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357718"/>
          </a:xfrm>
        </p:spPr>
        <p:txBody>
          <a:bodyPr/>
          <a:lstStyle/>
          <a:p>
            <a:pPr algn="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Итоги социально – экономического развития муниципального  образования «Городской округ – город Кудымкар»                     за 9 месяцев 2010 года</a:t>
            </a:r>
            <a:endParaRPr lang="ru-RU" sz="3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объема реализации платных услуг организаций города Кудымкара 2009-2010 годы (9 месяцев), млн. рублей</a:t>
            </a:r>
          </a:p>
        </p:txBody>
      </p:sp>
      <p:graphicFrame>
        <p:nvGraphicFramePr>
          <p:cNvPr id="2150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1963" y="1597025"/>
          <a:ext cx="8159750" cy="4562475"/>
        </p:xfrm>
        <a:graphic>
          <a:graphicData uri="http://schemas.openxmlformats.org/presentationml/2006/ole">
            <p:oleObj spid="_x0000_s21506" name="Worksheet" r:id="rId4" imgW="8143875" imgH="45529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прироста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smtClean="0"/>
              <a:t>цен в потребительском секторе                 за 9 месяцев 2010 года (в %  к декабрю 2009 года)</a:t>
            </a:r>
          </a:p>
        </p:txBody>
      </p:sp>
      <p:graphicFrame>
        <p:nvGraphicFramePr>
          <p:cNvPr id="22530" name="Содержимое 3"/>
          <p:cNvGraphicFramePr>
            <a:graphicFrameLocks noGrp="1"/>
          </p:cNvGraphicFramePr>
          <p:nvPr>
            <p:ph idx="1"/>
          </p:nvPr>
        </p:nvGraphicFramePr>
        <p:xfrm>
          <a:off x="652463" y="1608138"/>
          <a:ext cx="7767637" cy="4449762"/>
        </p:xfrm>
        <a:graphic>
          <a:graphicData uri="http://schemas.openxmlformats.org/presentationml/2006/ole">
            <p:oleObj spid="_x0000_s22530" name="Worksheet" r:id="rId4" imgW="8763000" imgH="501967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Оплата труда и среднесписочная численность работников крупных и средних организаций г.Кудымкара за 9 месяцев 2010 года</a:t>
            </a:r>
            <a:endParaRPr lang="ru-RU" sz="2400" dirty="0"/>
          </a:p>
        </p:txBody>
      </p:sp>
      <p:graphicFrame>
        <p:nvGraphicFramePr>
          <p:cNvPr id="25754" name="Group 154"/>
          <p:cNvGraphicFramePr>
            <a:graphicFrameLocks noGrp="1"/>
          </p:cNvGraphicFramePr>
          <p:nvPr>
            <p:ph idx="1"/>
          </p:nvPr>
        </p:nvGraphicFramePr>
        <p:xfrm>
          <a:off x="457200" y="857235"/>
          <a:ext cx="8229600" cy="6000769"/>
        </p:xfrm>
        <a:graphic>
          <a:graphicData uri="http://schemas.openxmlformats.org/drawingml/2006/table">
            <a:tbl>
              <a:tblPr/>
              <a:tblGrid>
                <a:gridCol w="2686050"/>
                <a:gridCol w="857250"/>
                <a:gridCol w="1000125"/>
                <a:gridCol w="785813"/>
                <a:gridCol w="1071562"/>
                <a:gridCol w="714375"/>
                <a:gridCol w="1114425"/>
              </a:tblGrid>
              <a:tr h="5478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Фонд начисленной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з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/платы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Средняя заработная плата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Среднесписочная численность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Млн.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2010/2009%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2010/2009%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2010/2009 %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13654,3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7861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Лесное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10041,5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112,7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Обрабатывающие производства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11990,2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78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Производство и распределение э/энергии, газа, 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17480,4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11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Строительство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8950,2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Торговля, бытовые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12431,1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Гостиницы, рестораны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7479,7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Транспорт и связь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10874,0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Финансовая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17563,3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9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Операции с недвижимым имуществом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13971,2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Государственное управление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314,2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20971,0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1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103,0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10451,3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Здравоохранение, соц.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9568,9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Прочие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9674,4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численности безработных г.Кудымкара                        за 9 месяцев  2010 года</a:t>
            </a:r>
          </a:p>
        </p:txBody>
      </p:sp>
      <p:graphicFrame>
        <p:nvGraphicFramePr>
          <p:cNvPr id="266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1488" y="1627188"/>
          <a:ext cx="7978775" cy="4400550"/>
        </p:xfrm>
        <a:graphic>
          <a:graphicData uri="http://schemas.openxmlformats.org/presentationml/2006/ole">
            <p:oleObj spid="_x0000_s26626" name="Worksheet" r:id="rId4" imgW="8048625" imgH="44386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Программа дополнительных мер по снижению напряженности на рынке труда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5" y="2071678"/>
          <a:ext cx="8429684" cy="3030055"/>
        </p:xfrm>
        <a:graphic>
          <a:graphicData uri="http://schemas.openxmlformats.org/drawingml/2006/table">
            <a:tbl>
              <a:tblPr/>
              <a:tblGrid>
                <a:gridCol w="1344902"/>
                <a:gridCol w="1340012"/>
                <a:gridCol w="1343272"/>
                <a:gridCol w="1343272"/>
                <a:gridCol w="1478578"/>
                <a:gridCol w="1579648"/>
              </a:tblGrid>
              <a:tr h="60279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субсидии, тыс.руб.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Заключено договоров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Израсходовано средств субсидии, тыс.руб.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Создано рабочих мест, ед.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участников, чел.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3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договоров, ед.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сумму, тыс.руб.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01.10.10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4167,2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4167,2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2162,6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293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0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01.12.10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4167,2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4167,2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3289,9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</a:p>
                  </a:txBody>
                  <a:tcPr marL="45108" marR="451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Основные финансово – экономические показатели предприятий, учредителем которых является Администрация города Кудымкара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142986"/>
          <a:ext cx="8643998" cy="5093296"/>
        </p:xfrm>
        <a:graphic>
          <a:graphicData uri="http://schemas.openxmlformats.org/drawingml/2006/table">
            <a:tbl>
              <a:tblPr/>
              <a:tblGrid>
                <a:gridCol w="348320"/>
                <a:gridCol w="1866258"/>
                <a:gridCol w="774583"/>
                <a:gridCol w="774583"/>
                <a:gridCol w="813374"/>
                <a:gridCol w="903751"/>
                <a:gridCol w="805675"/>
                <a:gridCol w="821078"/>
                <a:gridCol w="813374"/>
                <a:gridCol w="723002"/>
              </a:tblGrid>
              <a:tr h="92549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Отрасль/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Полное наименование муниципального предприятия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Численность работников на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01.10.2010, чел.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Среднемесячная  заработная плата на 01.10.2010, руб.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Прибыль «+»,убыток «-»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 налогообложения, тыс. рублей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Кредиторская задолженность, тыс. руб. 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Дебиторская задолженность, тыс. руб. 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0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 01.10.2010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 01.10.2009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 состоянию на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01.10.10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01.01.10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01.10.10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01.01.10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07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Жилищно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– коммунальный комбинат»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9312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+1058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+324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1863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1701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3479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2513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66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«Комбинат по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благоустройсту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6402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+356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+463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1189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686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1409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440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4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электрические сети»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17380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-2233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+2947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8817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6042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5504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5518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26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водоканал»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12950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+1761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1683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4136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5174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4869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9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«Гостиница «Парма»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11587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+1167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+283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66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УМП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тепловые сети» 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12289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-5542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+11974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11873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12672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8865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10753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9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 МУП «Надежда»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9292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+378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+341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2743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1842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9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«Березка»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11100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+678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+407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1837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1867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32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«Газета «Парма»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8347,0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+148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-246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097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Кудымкаргопроект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15500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+132,2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+204,7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346,4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524,5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81,3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67,7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66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Кудымкарская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городская баня»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9568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-145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-371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656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379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О ДОСТИЖЕНИИ ОСНОВЫНЫХ ЦЕЛЕВЫХ ПОКАЗАТЕЛЕЙ ПО СОГЛАШЕНИЮ С ПРАВИТЕЛЬСТВОМ ПЕРМСКОГО КРАЯ ЗА 2010 ГОД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928668"/>
          <a:ext cx="8329643" cy="5887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857256"/>
                <a:gridCol w="857256"/>
                <a:gridCol w="857256"/>
                <a:gridCol w="1757347"/>
              </a:tblGrid>
              <a:tr h="83121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9 мес.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Примечания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851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человеческого потенциала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9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за год,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386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81,3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рождаемости (на 1000 населения)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12,56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81,1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умерших за год, человек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68,7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т.ч. в трудоспособном возрасте,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78,7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85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Коэффициент смертности (на 1000 населения)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69,0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004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Коэффициент младенческой смертности (Число детей, умерших в возрасте до 1 года на 1000 родившихся живыми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91,7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90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Миграционный прирост,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-61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врачами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9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средним медицинским персоналом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53,6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54,6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2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больных туберкулезом, чел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7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Средняя продолжительность временной нетрудоспособности в связи с заболеванием на 1 работающего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О ДОСТИЖЕНИИ ОСНОВЫНЫХ ЦЕЛЕВЫХ ПОКАЗАТЕЛЕЙ ПО СОГЛАШЕНИЮ С ПРАВИТЕЛЬСТВОМ ПЕРМСКОГО КРАЯ ЗА 2010 ГОД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1" cy="5709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048"/>
                <a:gridCol w="918211"/>
                <a:gridCol w="918211"/>
                <a:gridCol w="918211"/>
                <a:gridCol w="1645920"/>
              </a:tblGrid>
              <a:tr h="79842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9 мес.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Примечания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7407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человеческого потенциала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13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молодых семей, улучшивших жилищные условия в рамках реализации программы «Обеспечение жильем молодых семей», 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55905"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5905"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связи с недостаточностью средств, выделенных краевым бюджетом, нет возможности выдать необходимое количество сертификатов</a:t>
                      </a:r>
                    </a:p>
                  </a:txBody>
                  <a:tcPr marL="0" marR="0" marT="0" marB="0"/>
                </a:tc>
              </a:tr>
              <a:tr h="692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 общеобразовательных учреждений в расчете на 1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работника муниципальной системы образования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109,0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5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расходов на оплату труда педагогов в общем фонде оплаты труда, %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86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детей от 5 лет, охваченных услугами дошкольных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14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учащихся общеобразовательных учреждений, ставших призерами российских  или региональных предметных олимпиад и иных конкурсов, 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158,3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555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Средний бал по обязательным предметам единого государственного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55,95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109,7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О ДОСТИЖЕНИИ ОСНОВЫНЫХ ЦЕЛЕВЫХ ПОКАЗАТЕЛЕЙ ПО СОГЛАШЕНИЮ С ПРАВИТЕЛЬСТВОМ ПЕРМСКОГО КРАЯ ЗА 2010 ГОД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63"/>
          <a:ext cx="8229601" cy="55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048"/>
                <a:gridCol w="918211"/>
                <a:gridCol w="918211"/>
                <a:gridCol w="918211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9 мес.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Примечания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человеческого потенциала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посетителей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культурно-досуговых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мероприятий, проводимых государственными и муниципальными учреждениями культуры (по проданным билетам), тыс.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12,465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25,7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206,2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Удельный вес населения, систематически занимающегося физической культурой и спортом,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7-17 лет, систематически занимающихся физической культурой и спортом в общем количестве детей соответствующего возраста,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73,1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101,5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детей, находящихся в социально опасном положении, чел.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Количество преступлений на 10 000 населения, ед.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319,9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314,3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Рост количества преступлений связан с ростом рецидивной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преступности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погибших в результате преступлений, человек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58,8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погибших в результате ДТП, человек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О ДОСТИЖЕНИИ ОСНОВЫНЫХ ЦЕЛЕВЫХ ПОКАЗАТЕЛЕЙ ПО СОГЛАШЕНИЮ С ПРАВИТЕЛЬСТВОМ ПЕРМСКОГО КРАЯ ЗА 2010 ГОД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857235"/>
          <a:ext cx="8258204" cy="586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965836"/>
                <a:gridCol w="965836"/>
                <a:gridCol w="965836"/>
                <a:gridCol w="1645920"/>
              </a:tblGrid>
              <a:tr h="74267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9 мес.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Примечания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229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Число погибших в результате ЧС и происшествий, чел.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229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Количество несовершеннолетних лиц, совершивших преступления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68,1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4260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лиц, ранее судимых совершивших преступления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Рост данного показателя обусловлен ростом количеств лиц УДО, которые повторно совершают преступления</a:t>
                      </a:r>
                    </a:p>
                  </a:txBody>
                  <a:tcPr marL="25400" marR="25400" marT="0" marB="0"/>
                </a:tc>
              </a:tr>
              <a:tr h="433229">
                <a:tc>
                  <a:txBody>
                    <a:bodyPr/>
                    <a:lstStyle/>
                    <a:p>
                      <a:pPr indent="-635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лиц, совершивших преступления в состоянии опьянения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0945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ИНФРАСТРУКТУРЫ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ЖКХ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133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Годовой объем ввода жилья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кв.м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5200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5864,3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112,8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4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Площадь земельных участков, предоставленных под жилищное строительство  га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3,16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877,8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08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Совокупный размер платы за ЖКУ  руб./ кв.м.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41,53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38,28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92,2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4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Поступление земельного налога и арендной платы за землю в консолидированный бюджет Пермского края млн.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20,1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9505">
                <a:tc grid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ЭКОНОМИЧЕСКОЕ РАЗВИТИЕ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32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Прирост численности занятых во внебюджетной сфере, чел.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166,7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Структура оборота крупных и средних организаций города Кудымкара за 9 месяцев 2010 года, %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6082" name="Содержимое 3"/>
          <p:cNvGraphicFramePr>
            <a:graphicFrameLocks noGrp="1"/>
          </p:cNvGraphicFramePr>
          <p:nvPr/>
        </p:nvGraphicFramePr>
        <p:xfrm>
          <a:off x="501650" y="1366838"/>
          <a:ext cx="10109200" cy="4632325"/>
        </p:xfrm>
        <a:graphic>
          <a:graphicData uri="http://schemas.openxmlformats.org/presentationml/2006/ole">
            <p:oleObj spid="_x0000_s46082" name="Worksheet" r:id="rId3" imgW="9772650" imgH="43910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оборота организаций города Кудымкара 2009-2010 годы </a:t>
            </a:r>
            <a:br>
              <a:rPr lang="ru-RU" sz="2400" dirty="0" smtClean="0"/>
            </a:br>
            <a:r>
              <a:rPr lang="ru-RU" sz="2400" dirty="0" smtClean="0"/>
              <a:t>(9 месяцев),  млн. рублей </a:t>
            </a:r>
            <a:endParaRPr lang="ru-RU" sz="2400" dirty="0"/>
          </a:p>
        </p:txBody>
      </p:sp>
      <p:graphicFrame>
        <p:nvGraphicFramePr>
          <p:cNvPr id="1433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5138" y="1074738"/>
          <a:ext cx="8151812" cy="4973637"/>
        </p:xfrm>
        <a:graphic>
          <a:graphicData uri="http://schemas.openxmlformats.org/presentationml/2006/ole">
            <p:oleObj spid="_x0000_s14338" name="Worksheet" r:id="rId4" imgW="8134350" imgH="4962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индекса промышленного производства организаций г.Кудымкара 2009-2010 годы (9 месяцев), %</a:t>
            </a:r>
          </a:p>
        </p:txBody>
      </p:sp>
      <p:graphicFrame>
        <p:nvGraphicFramePr>
          <p:cNvPr id="15362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327150"/>
          <a:ext cx="8224868" cy="5124450"/>
        </p:xfrm>
        <a:graphic>
          <a:graphicData uri="http://schemas.openxmlformats.org/presentationml/2006/ole">
            <p:oleObj spid="_x0000_s15362" name="Worksheet" r:id="rId4" imgW="9534525" imgH="564832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объема работ по виду экономической деятельности «Строительство» организаций города Кудымкара 2009-2010 годы (9 месяцев),  млн. рублей</a:t>
            </a:r>
            <a:endParaRPr lang="ru-RU" sz="2400" dirty="0"/>
          </a:p>
        </p:txBody>
      </p:sp>
      <p:graphicFrame>
        <p:nvGraphicFramePr>
          <p:cNvPr id="1638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1963" y="1598613"/>
          <a:ext cx="8159750" cy="4176712"/>
        </p:xfrm>
        <a:graphic>
          <a:graphicData uri="http://schemas.openxmlformats.org/presentationml/2006/ole">
            <p:oleObj spid="_x0000_s16386" name="Worksheet" r:id="rId4" imgW="8058150" imgH="412432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Видовая структура и источники финансирования инвестиций по итогам 9 месяцев 2010 года</a:t>
            </a:r>
            <a:endParaRPr lang="ru-RU" sz="2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214438"/>
          <a:ext cx="4038600" cy="5357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572000" y="1214422"/>
          <a:ext cx="4038600" cy="5286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ИТОГИ ПЕРЕВОЗКИ ПАССАЖИРОВ АВТОБУСАМИ ОБЩЕГО ПОЛЬЗОВАНИ НА ГОРОДСКИХ МАРШРУТАХ </a:t>
            </a:r>
            <a:br>
              <a:rPr lang="ru-RU" sz="2200" dirty="0" smtClean="0"/>
            </a:br>
            <a:r>
              <a:rPr lang="ru-RU" sz="2200" dirty="0" smtClean="0"/>
              <a:t>	ЗА 9 МЕСЯЦЕВ 2010 ГОДА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оборота розничной торговли  организаций г.Кудымкара (в сопоставимых ценах) 2009-2010 годы (9 месяцев), млн. рублей</a:t>
            </a:r>
            <a:endParaRPr lang="ru-RU" sz="2400" dirty="0"/>
          </a:p>
        </p:txBody>
      </p:sp>
      <p:graphicFrame>
        <p:nvGraphicFramePr>
          <p:cNvPr id="1843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1488" y="1597025"/>
          <a:ext cx="8170862" cy="4400550"/>
        </p:xfrm>
        <a:graphic>
          <a:graphicData uri="http://schemas.openxmlformats.org/presentationml/2006/ole">
            <p:oleObj spid="_x0000_s18434" name="Worksheet" r:id="rId4" imgW="8153400" imgH="43910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оборота организаций общественного питания и  оптовой торговли 2009-2010 годы (9 месяцев), млн. рублей</a:t>
            </a:r>
          </a:p>
        </p:txBody>
      </p:sp>
      <p:graphicFrame>
        <p:nvGraphicFramePr>
          <p:cNvPr id="20482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5138" y="1597025"/>
          <a:ext cx="8162925" cy="4019550"/>
        </p:xfrm>
        <a:graphic>
          <a:graphicData uri="http://schemas.openxmlformats.org/presentationml/2006/ole">
            <p:oleObj spid="_x0000_s20482" name="Worksheet" r:id="rId4" imgW="8143875" imgH="40100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</TotalTime>
  <Words>1237</Words>
  <Application>Microsoft Office PowerPoint</Application>
  <PresentationFormat>Экран (4:3)</PresentationFormat>
  <Paragraphs>480</Paragraphs>
  <Slides>19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Тема Office</vt:lpstr>
      <vt:lpstr>Лист Microsoft Office Excel 97-2003</vt:lpstr>
      <vt:lpstr>Worksheet</vt:lpstr>
      <vt:lpstr> Итоги социально – экономического развития муниципального  образования «Городской округ – город Кудымкар»                     за 9 месяцев 2010 года</vt:lpstr>
      <vt:lpstr>Структура оборота крупных и средних организаций города Кудымкара за 9 месяцев 2010 года, % </vt:lpstr>
      <vt:lpstr>Динамика оборота организаций города Кудымкара 2009-2010 годы  (9 месяцев),  млн. рублей </vt:lpstr>
      <vt:lpstr>Динамика индекса промышленного производства организаций г.Кудымкара 2009-2010 годы (9 месяцев), %</vt:lpstr>
      <vt:lpstr>Динамика объема работ по виду экономической деятельности «Строительство» организаций города Кудымкара 2009-2010 годы (9 месяцев),  млн. рублей</vt:lpstr>
      <vt:lpstr>Видовая структура и источники финансирования инвестиций по итогам 9 месяцев 2010 года</vt:lpstr>
      <vt:lpstr>ИТОГИ ПЕРЕВОЗКИ ПАССАЖИРОВ АВТОБУСАМИ ОБЩЕГО ПОЛЬЗОВАНИ НА ГОРОДСКИХ МАРШРУТАХ   ЗА 9 МЕСЯЦЕВ 2010 ГОДА</vt:lpstr>
      <vt:lpstr>Динамика оборота розничной торговли  организаций г.Кудымкара (в сопоставимых ценах) 2009-2010 годы (9 месяцев), млн. рублей</vt:lpstr>
      <vt:lpstr>Динамика оборота организаций общественного питания и  оптовой торговли 2009-2010 годы (9 месяцев), млн. рублей</vt:lpstr>
      <vt:lpstr>Динамика объема реализации платных услуг организаций города Кудымкара 2009-2010 годы (9 месяцев), млн. рублей</vt:lpstr>
      <vt:lpstr>Динамика прироста цен в потребительском секторе                 за 9 месяцев 2010 года (в %  к декабрю 2009 года)</vt:lpstr>
      <vt:lpstr>Оплата труда и среднесписочная численность работников крупных и средних организаций г.Кудымкара за 9 месяцев 2010 года</vt:lpstr>
      <vt:lpstr>Динамика численности безработных г.Кудымкара                        за 9 месяцев  2010 года</vt:lpstr>
      <vt:lpstr>Программа дополнительных мер по снижению напряженности на рынке труда </vt:lpstr>
      <vt:lpstr>Основные финансово – экономические показатели предприятий, учредителем которых является Администрация города Кудымкара</vt:lpstr>
      <vt:lpstr>ИНФОРМАЦИЯ О ДОСТИЖЕНИИ ОСНОВЫНЫХ ЦЕЛЕВЫХ ПОКАЗАТЕЛЕЙ ПО СОГЛАШЕНИЮ С ПРАВИТЕЛЬСТВОМ ПЕРМСКОГО КРАЯ ЗА 2010 ГОД</vt:lpstr>
      <vt:lpstr>ИНФОРМАЦИЯ О ДОСТИЖЕНИИ ОСНОВЫНЫХ ЦЕЛЕВЫХ ПОКАЗАТЕЛЕЙ ПО СОГЛАШЕНИЮ С ПРАВИТЕЛЬСТВОМ ПЕРМСКОГО КРАЯ ЗА 2010 ГОД</vt:lpstr>
      <vt:lpstr>ИНФОРМАЦИЯ О ДОСТИЖЕНИИ ОСНОВЫНЫХ ЦЕЛЕВЫХ ПОКАЗАТЕЛЕЙ ПО СОГЛАШЕНИЮ С ПРАВИТЕЛЬСТВОМ ПЕРМСКОГО КРАЯ ЗА 2010 ГОД</vt:lpstr>
      <vt:lpstr>ИНФОРМАЦИЯ О ДОСТИЖЕНИИ ОСНОВЫНЫХ ЦЕЛЕВЫХ ПОКАЗАТЕЛЕЙ ПО СОГЛАШЕНИЮ С ПРАВИТЕЛЬСТВОМ ПЕРМСКОГО КРАЯ ЗА 2010 ГОД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145</cp:revision>
  <dcterms:created xsi:type="dcterms:W3CDTF">2009-11-20T11:11:07Z</dcterms:created>
  <dcterms:modified xsi:type="dcterms:W3CDTF">2010-12-03T05:08:22Z</dcterms:modified>
</cp:coreProperties>
</file>